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2" r:id="rId3"/>
    <p:sldId id="279" r:id="rId4"/>
    <p:sldId id="282" r:id="rId5"/>
    <p:sldId id="259" r:id="rId6"/>
    <p:sldId id="264" r:id="rId7"/>
    <p:sldId id="295" r:id="rId8"/>
    <p:sldId id="296" r:id="rId9"/>
    <p:sldId id="297" r:id="rId10"/>
    <p:sldId id="283" r:id="rId11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20D0D15C-6E46-4FE5-843E-17897BA349F6}">
          <p14:sldIdLst>
            <p14:sldId id="256"/>
            <p14:sldId id="262"/>
            <p14:sldId id="279"/>
            <p14:sldId id="282"/>
            <p14:sldId id="259"/>
            <p14:sldId id="264"/>
            <p14:sldId id="295"/>
            <p14:sldId id="296"/>
            <p14:sldId id="297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hmy2PeGvDConTkrwO4DXpdnZOb9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Evan Cole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7" d="100"/>
          <a:sy n="197" d="100"/>
        </p:scale>
        <p:origin x="744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50" Type="http://customschemas.google.com/relationships/presentationmetadata" Target="meta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R7Go934Ej7YE5jCGhPtuOwaMWnxJO8id/edit?usp=sharing&amp;ouid=100638458423869369523&amp;rtpof=true&amp;sd=true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Research Results entry doc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Please, replace the image with a more suitable. Avoid removing the blue shape!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82a39328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3782a39328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Please, replace the image with a more suitable. Avoid removing the blue shape!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>
          <a:extLst>
            <a:ext uri="{FF2B5EF4-FFF2-40B4-BE49-F238E27FC236}">
              <a16:creationId xmlns:a16="http://schemas.microsoft.com/office/drawing/2014/main" id="{D29CE6E5-5015-1E97-3A21-CCC9EEFA3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:notes">
            <a:extLst>
              <a:ext uri="{FF2B5EF4-FFF2-40B4-BE49-F238E27FC236}">
                <a16:creationId xmlns:a16="http://schemas.microsoft.com/office/drawing/2014/main" id="{FB37B24A-A7FE-8CE5-EBBD-036CD58B4D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47:notes">
            <a:extLst>
              <a:ext uri="{FF2B5EF4-FFF2-40B4-BE49-F238E27FC236}">
                <a16:creationId xmlns:a16="http://schemas.microsoft.com/office/drawing/2014/main" id="{F7E18480-C24F-B9E8-03BF-C61D2B17CB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718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>
          <a:extLst>
            <a:ext uri="{FF2B5EF4-FFF2-40B4-BE49-F238E27FC236}">
              <a16:creationId xmlns:a16="http://schemas.microsoft.com/office/drawing/2014/main" id="{D14F69B9-A7D2-4632-442C-04EF96603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0:notes">
            <a:extLst>
              <a:ext uri="{FF2B5EF4-FFF2-40B4-BE49-F238E27FC236}">
                <a16:creationId xmlns:a16="http://schemas.microsoft.com/office/drawing/2014/main" id="{1778B077-2547-1B4F-25CC-7E3EC58E5D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50:notes">
            <a:extLst>
              <a:ext uri="{FF2B5EF4-FFF2-40B4-BE49-F238E27FC236}">
                <a16:creationId xmlns:a16="http://schemas.microsoft.com/office/drawing/2014/main" id="{A94FA353-F182-C76F-919A-BD0D38F36B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819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184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/>
          <p:nvPr/>
        </p:nvSpPr>
        <p:spPr>
          <a:xfrm>
            <a:off x="-83700" y="-40200"/>
            <a:ext cx="9311400" cy="52239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64"/>
          <p:cNvSpPr txBox="1">
            <a:spLocks noGrp="1"/>
          </p:cNvSpPr>
          <p:nvPr>
            <p:ph type="ctrTitle"/>
          </p:nvPr>
        </p:nvSpPr>
        <p:spPr>
          <a:xfrm>
            <a:off x="311708" y="70935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64"/>
          <p:cNvSpPr txBox="1">
            <a:spLocks noGrp="1"/>
          </p:cNvSpPr>
          <p:nvPr>
            <p:ph type="subTitle" idx="1"/>
          </p:nvPr>
        </p:nvSpPr>
        <p:spPr>
          <a:xfrm>
            <a:off x="942800" y="2986325"/>
            <a:ext cx="7258500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1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ption 1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7"/>
          <p:cNvSpPr txBox="1">
            <a:spLocks noGrp="1"/>
          </p:cNvSpPr>
          <p:nvPr>
            <p:ph type="title"/>
          </p:nvPr>
        </p:nvSpPr>
        <p:spPr>
          <a:xfrm>
            <a:off x="2040000" y="630213"/>
            <a:ext cx="553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7"/>
          <p:cNvSpPr txBox="1">
            <a:spLocks noGrp="1"/>
          </p:cNvSpPr>
          <p:nvPr>
            <p:ph type="body" idx="1"/>
          </p:nvPr>
        </p:nvSpPr>
        <p:spPr>
          <a:xfrm>
            <a:off x="2184700" y="1388100"/>
            <a:ext cx="6647700" cy="29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7"/>
          <p:cNvSpPr txBox="1">
            <a:spLocks noGrp="1"/>
          </p:cNvSpPr>
          <p:nvPr>
            <p:ph type="sldNum" idx="12"/>
          </p:nvPr>
        </p:nvSpPr>
        <p:spPr>
          <a:xfrm>
            <a:off x="8340283" y="4513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p6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100">
                <a:solidFill>
                  <a:srgbClr val="00BFB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woColTx">
  <p:cSld name="TITLE_AND_TWO_COLUMNS">
    <p:bg>
      <p:bgPr>
        <a:solidFill>
          <a:srgbClr val="00184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6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1"/>
          <p:cNvSpPr txBox="1">
            <a:spLocks noGrp="1"/>
          </p:cNvSpPr>
          <p:nvPr>
            <p:ph type="body" idx="1"/>
          </p:nvPr>
        </p:nvSpPr>
        <p:spPr>
          <a:xfrm>
            <a:off x="898788" y="1543975"/>
            <a:ext cx="3608100" cy="30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1"/>
          <p:cNvSpPr txBox="1">
            <a:spLocks noGrp="1"/>
          </p:cNvSpPr>
          <p:nvPr>
            <p:ph type="body" idx="2"/>
          </p:nvPr>
        </p:nvSpPr>
        <p:spPr>
          <a:xfrm>
            <a:off x="4637088" y="1543975"/>
            <a:ext cx="3608100" cy="30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350" y="4147700"/>
            <a:ext cx="1184500" cy="9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1" name="Google Shape;51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4" name="Google Shape;54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sz="2400" b="1" i="0" u="none" strike="noStrike" cap="none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ctrTitle"/>
          </p:nvPr>
        </p:nvSpPr>
        <p:spPr>
          <a:xfrm>
            <a:off x="69574" y="149276"/>
            <a:ext cx="8753201" cy="113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atinLnBrk="1"/>
            <a:r>
              <a:rPr lang="en-US" sz="2800" b="0" dirty="0"/>
              <a:t> </a:t>
            </a:r>
            <a:r>
              <a:rPr lang="en-US" sz="3200" b="0" dirty="0"/>
              <a:t>HALF OF ALL SATELLITE OBSERVATIONS FAIL!🛰️</a:t>
            </a:r>
          </a:p>
        </p:txBody>
      </p:sp>
      <p:sp>
        <p:nvSpPr>
          <p:cNvPr id="60" name="Google Shape;60;p1"/>
          <p:cNvSpPr txBox="1">
            <a:spLocks noGrp="1"/>
          </p:cNvSpPr>
          <p:nvPr>
            <p:ph type="subTitle" idx="1"/>
          </p:nvPr>
        </p:nvSpPr>
        <p:spPr>
          <a:xfrm>
            <a:off x="171450" y="1697090"/>
            <a:ext cx="3805461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atinLnBrk="1"/>
            <a:r>
              <a:rPr lang="en-US" sz="1600" dirty="0"/>
              <a:t>CURRENT: 49.5% success rate</a:t>
            </a:r>
          </a:p>
          <a:p>
            <a:pPr latinLnBrk="1"/>
            <a:endParaRPr lang="en-US" sz="1600" dirty="0"/>
          </a:p>
          <a:p>
            <a:pPr latinLnBrk="1"/>
            <a:r>
              <a:rPr lang="en-US" sz="1600" dirty="0"/>
              <a:t>🎯 MY GOAL: Make it MUCH better!</a:t>
            </a:r>
          </a:p>
          <a:p>
            <a:pPr latinLnBrk="1"/>
            <a:endParaRPr lang="en-US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dirty="0"/>
          </a:p>
        </p:txBody>
      </p:sp>
      <p:pic>
        <p:nvPicPr>
          <p:cNvPr id="61" name="Google Shape;6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7253" y="4257688"/>
            <a:ext cx="2349494" cy="640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E1450E-AD39-EE47-CBB0-93AACE8EC228}"/>
              </a:ext>
            </a:extLst>
          </p:cNvPr>
          <p:cNvSpPr txBox="1"/>
          <p:nvPr/>
        </p:nvSpPr>
        <p:spPr>
          <a:xfrm>
            <a:off x="4497112" y="1525310"/>
            <a:ext cx="4424363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pPr marL="457200" indent="-342900" algn="ctr" latinLnBrk="1">
              <a:buClr>
                <a:srgbClr val="FF8300"/>
              </a:buClr>
              <a:buSzPts val="2100"/>
            </a:pPr>
            <a:r>
              <a:rPr lang="en-US" sz="1600" dirty="0">
                <a:solidFill>
                  <a:srgbClr val="FF8300"/>
                </a:solidFill>
                <a:latin typeface="Poppins"/>
                <a:cs typeface="Poppins"/>
                <a:sym typeface="Poppins"/>
              </a:rPr>
              <a:t>Imagine: You set up all your equipment...</a:t>
            </a:r>
          </a:p>
          <a:p>
            <a:pPr marL="457200" indent="-342900" algn="ctr" latinLnBrk="1">
              <a:buClr>
                <a:srgbClr val="FF8300"/>
              </a:buClr>
              <a:buSzPts val="2100"/>
            </a:pPr>
            <a:endParaRPr lang="en-US" sz="1600" dirty="0">
              <a:solidFill>
                <a:srgbClr val="FF8300"/>
              </a:solidFill>
              <a:latin typeface="Poppins"/>
              <a:cs typeface="Poppins"/>
              <a:sym typeface="Poppins"/>
            </a:endParaRPr>
          </a:p>
          <a:p>
            <a:pPr marL="457200" indent="-342900" algn="ctr" latinLnBrk="1">
              <a:buClr>
                <a:srgbClr val="FF8300"/>
              </a:buClr>
              <a:buSzPts val="2100"/>
            </a:pPr>
            <a:r>
              <a:rPr lang="en-US" sz="1600" dirty="0">
                <a:solidFill>
                  <a:srgbClr val="FF8300"/>
                </a:solidFill>
                <a:latin typeface="Poppins"/>
                <a:cs typeface="Poppins"/>
                <a:sym typeface="Poppins"/>
              </a:rPr>
              <a:t>...and HALF the time, nothing happens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00007E-83FF-E9F1-F29A-145CADF8A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675" y="2469356"/>
            <a:ext cx="1752601" cy="1752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4A209B-CC12-A7BC-3E75-94E1B97824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338" y="2571750"/>
            <a:ext cx="1238251" cy="15478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F84B02-2258-6045-63B8-AA311473466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38304" y="4430886"/>
            <a:ext cx="610446" cy="665386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252B81A-F087-5AA6-D094-B07E03E4C76F}"/>
              </a:ext>
            </a:extLst>
          </p:cNvPr>
          <p:cNvSpPr/>
          <p:nvPr/>
        </p:nvSpPr>
        <p:spPr>
          <a:xfrm>
            <a:off x="3533360" y="3517940"/>
            <a:ext cx="1913282" cy="670686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0A9880-D84C-DF51-C9B3-719DAF0DC0D6}"/>
              </a:ext>
            </a:extLst>
          </p:cNvPr>
          <p:cNvSpPr txBox="1"/>
          <p:nvPr/>
        </p:nvSpPr>
        <p:spPr>
          <a:xfrm>
            <a:off x="3294820" y="3598196"/>
            <a:ext cx="239036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Shadi Shadabshoar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Capstone Project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Dec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1"/>
          <p:cNvSpPr txBox="1"/>
          <p:nvPr/>
        </p:nvSpPr>
        <p:spPr>
          <a:xfrm>
            <a:off x="76025" y="346775"/>
            <a:ext cx="5577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0"/>
              <a:buFont typeface="Arial"/>
              <a:buNone/>
            </a:pPr>
            <a:r>
              <a:rPr lang="en" sz="18000" b="1" i="0" u="none" strike="noStrike" cap="none" dirty="0">
                <a:solidFill>
                  <a:srgbClr val="00BFB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sz="18000" b="1" i="0" u="none" strike="noStrike" cap="none" dirty="0">
              <a:solidFill>
                <a:srgbClr val="00BFB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p51"/>
          <p:cNvSpPr txBox="1"/>
          <p:nvPr/>
        </p:nvSpPr>
        <p:spPr>
          <a:xfrm>
            <a:off x="1398211" y="831268"/>
            <a:ext cx="7455504" cy="355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20"/>
              <a:buFont typeface="Arial"/>
              <a:buNone/>
            </a:pPr>
            <a:r>
              <a:rPr lang="en-US" sz="4620" b="1" i="0" u="none" strike="noStrike" cap="none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r>
              <a:rPr lang="en-US" sz="4620" b="1" i="0" u="none" strike="noStrike" cap="none" dirty="0">
                <a:solidFill>
                  <a:schemeClr val="accent4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Machine learning </a:t>
            </a:r>
            <a:r>
              <a:rPr lang="en-US" sz="4620" b="1" i="0" u="none" strike="noStrike" cap="none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isn’t just about </a:t>
            </a:r>
            <a:r>
              <a:rPr lang="en-US" sz="4620" b="1" i="0" u="none" strike="noStrike" cap="none" dirty="0">
                <a:solidFill>
                  <a:schemeClr val="accent4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  <a:r>
              <a:rPr lang="en-US" sz="4620" b="1" i="0" u="none" strike="noStrike" cap="none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; it’s about measurable </a:t>
            </a:r>
            <a:r>
              <a:rPr lang="en-US" sz="4620" b="1" i="0" u="none" strike="noStrike" cap="none" dirty="0">
                <a:solidFill>
                  <a:schemeClr val="accent4">
                    <a:lumMod val="75000"/>
                  </a:schemeClr>
                </a:solidFill>
                <a:latin typeface="Poppins"/>
                <a:ea typeface="Poppins"/>
                <a:cs typeface="Poppins"/>
                <a:sym typeface="Poppins"/>
              </a:rPr>
              <a:t>real-world impact</a:t>
            </a:r>
            <a:r>
              <a:rPr lang="en-US" sz="4620" b="1" i="0" u="none" strike="noStrike" cap="none" dirty="0">
                <a:solidFill>
                  <a:srgbClr val="9A1F31"/>
                </a:solidFill>
                <a:latin typeface="Poppins"/>
                <a:ea typeface="Poppins"/>
                <a:cs typeface="Poppins"/>
                <a:sym typeface="Poppins"/>
              </a:rPr>
              <a:t>.”</a:t>
            </a:r>
            <a:endParaRPr sz="4620" b="1" i="0" u="none" strike="noStrike" cap="none" dirty="0">
              <a:solidFill>
                <a:srgbClr val="FF83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5" name="Google Shape;275;p51"/>
          <p:cNvPicPr preferRelativeResize="0"/>
          <p:nvPr/>
        </p:nvPicPr>
        <p:blipFill rotWithShape="1">
          <a:blip r:embed="rId3">
            <a:alphaModFix/>
          </a:blip>
          <a:srcRect r="30896"/>
          <a:stretch/>
        </p:blipFill>
        <p:spPr>
          <a:xfrm>
            <a:off x="6800173" y="4572625"/>
            <a:ext cx="3148800" cy="37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F36F73-234B-52AB-C7D4-E2C71ED21AEC}"/>
              </a:ext>
            </a:extLst>
          </p:cNvPr>
          <p:cNvSpPr txBox="1"/>
          <p:nvPr/>
        </p:nvSpPr>
        <p:spPr>
          <a:xfrm>
            <a:off x="7288420" y="4559470"/>
            <a:ext cx="20852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000" y="-44050"/>
            <a:ext cx="6793700" cy="52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 txBox="1">
            <a:spLocks noGrp="1"/>
          </p:cNvSpPr>
          <p:nvPr>
            <p:ph type="title"/>
          </p:nvPr>
        </p:nvSpPr>
        <p:spPr>
          <a:xfrm>
            <a:off x="4318387" y="194950"/>
            <a:ext cx="46281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Event Overview</a:t>
            </a:r>
            <a:endParaRPr i="1" dirty="0"/>
          </a:p>
        </p:txBody>
      </p:sp>
      <p:sp>
        <p:nvSpPr>
          <p:cNvPr id="127" name="Google Shape;127;p7"/>
          <p:cNvSpPr txBox="1">
            <a:spLocks noGrp="1"/>
          </p:cNvSpPr>
          <p:nvPr>
            <p:ph type="subTitle" idx="1"/>
          </p:nvPr>
        </p:nvSpPr>
        <p:spPr>
          <a:xfrm>
            <a:off x="236925" y="3363333"/>
            <a:ext cx="4941300" cy="135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ctr"/>
            <a:r>
              <a:rPr lang="en-US" sz="1600" b="1" dirty="0"/>
              <a:t>Think: Wikipedia + NASA + Your Neighbor's Backyard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500" dirty="0">
              <a:solidFill>
                <a:schemeClr val="lt1"/>
              </a:solidFill>
            </a:endParaRPr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6550" y="73075"/>
            <a:ext cx="1184500" cy="9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40075" y="4145400"/>
            <a:ext cx="1003925" cy="9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795592-0984-A0BB-B4F4-4CC069AFD2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089" y="289995"/>
            <a:ext cx="2648468" cy="264846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Google Shape;240;p47">
            <a:extLst>
              <a:ext uri="{FF2B5EF4-FFF2-40B4-BE49-F238E27FC236}">
                <a16:creationId xmlns:a16="http://schemas.microsoft.com/office/drawing/2014/main" id="{47F8AAFF-631D-CAC2-8EA7-3F7EAABA3803}"/>
              </a:ext>
            </a:extLst>
          </p:cNvPr>
          <p:cNvSpPr txBox="1">
            <a:spLocks/>
          </p:cNvSpPr>
          <p:nvPr/>
        </p:nvSpPr>
        <p:spPr>
          <a:xfrm>
            <a:off x="3920988" y="228055"/>
            <a:ext cx="5223012" cy="1449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oppins"/>
              <a:buNone/>
              <a:defRPr sz="33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Poppins"/>
              <a:buNone/>
              <a:defRPr sz="4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" dirty="0"/>
              <a:t>🌍 </a:t>
            </a:r>
            <a:r>
              <a:rPr lang="en-US" dirty="0" err="1">
                <a:solidFill>
                  <a:srgbClr val="00BFBF"/>
                </a:solidFill>
              </a:rPr>
              <a:t>SatNOGs</a:t>
            </a:r>
            <a:r>
              <a:rPr lang="en-US" dirty="0">
                <a:solidFill>
                  <a:srgbClr val="00BFBF"/>
                </a:solidFill>
              </a:rPr>
              <a:t>: Earth's Biggest Satellite Fan Club!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E43D6-7986-409F-7A84-38AF7E3B9437}"/>
              </a:ext>
            </a:extLst>
          </p:cNvPr>
          <p:cNvSpPr txBox="1"/>
          <p:nvPr/>
        </p:nvSpPr>
        <p:spPr>
          <a:xfrm>
            <a:off x="5698462" y="1677250"/>
            <a:ext cx="3248025" cy="1318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200000"/>
              </a:lnSpc>
              <a:buNone/>
            </a:pPr>
            <a:r>
              <a:rPr lang="en" dirty="0">
                <a:solidFill>
                  <a:srgbClr val="002060"/>
                </a:solidFill>
              </a:rPr>
              <a:t>📡 600+ </a:t>
            </a:r>
            <a:r>
              <a:rPr lang="en-US" dirty="0">
                <a:solidFill>
                  <a:srgbClr val="002060"/>
                </a:solidFill>
              </a:rPr>
              <a:t>volunteers worldwide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" dirty="0">
                <a:solidFill>
                  <a:srgbClr val="002060"/>
                </a:solidFill>
              </a:rPr>
              <a:t>🛰️ 12.5 </a:t>
            </a:r>
            <a:r>
              <a:rPr lang="en-US" dirty="0">
                <a:solidFill>
                  <a:srgbClr val="002060"/>
                </a:solidFill>
              </a:rPr>
              <a:t>MILLION observations</a:t>
            </a:r>
          </a:p>
          <a:p>
            <a:pPr marL="0" lvl="0" indent="0">
              <a:lnSpc>
                <a:spcPct val="200000"/>
              </a:lnSpc>
              <a:buNone/>
            </a:pPr>
            <a:r>
              <a:rPr lang="en" dirty="0">
                <a:solidFill>
                  <a:srgbClr val="002060"/>
                </a:solidFill>
              </a:rPr>
              <a:t>🤝 </a:t>
            </a:r>
            <a:r>
              <a:rPr lang="en-US" dirty="0">
                <a:solidFill>
                  <a:srgbClr val="002060"/>
                </a:solidFill>
              </a:rPr>
              <a:t>All open-source &amp; free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0FF4D9-E026-C136-E4A0-D1F99D71EC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9729" y="4381707"/>
            <a:ext cx="610446" cy="6653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/>
          <p:cNvSpPr txBox="1">
            <a:spLocks noGrp="1"/>
          </p:cNvSpPr>
          <p:nvPr>
            <p:ph type="title"/>
          </p:nvPr>
        </p:nvSpPr>
        <p:spPr>
          <a:xfrm>
            <a:off x="1766889" y="420663"/>
            <a:ext cx="70199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</a:rPr>
              <a:t>📊 My Data Treasure Hunt</a:t>
            </a:r>
            <a:br>
              <a:rPr lang="en-US" b="0" dirty="0"/>
            </a:br>
            <a:endParaRPr lang="en-US" dirty="0"/>
          </a:p>
        </p:txBody>
      </p:sp>
      <p:sp>
        <p:nvSpPr>
          <p:cNvPr id="241" name="Google Shape;241;p47"/>
          <p:cNvSpPr txBox="1">
            <a:spLocks noGrp="1"/>
          </p:cNvSpPr>
          <p:nvPr>
            <p:ph type="body" idx="1"/>
          </p:nvPr>
        </p:nvSpPr>
        <p:spPr>
          <a:xfrm>
            <a:off x="2133601" y="1131333"/>
            <a:ext cx="6472238" cy="1769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>
              <a:buNone/>
            </a:pPr>
            <a:endParaRPr lang="en-US" dirty="0"/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5600" dirty="0"/>
              <a:t>Started with: Messy CSV files 😫 but found: 22GB SQL Database! 🎉</a:t>
            </a:r>
          </a:p>
          <a:p>
            <a:pPr marL="139700" indent="0" latinLnBrk="1">
              <a:lnSpc>
                <a:spcPct val="170000"/>
              </a:lnSpc>
              <a:buNone/>
            </a:pPr>
            <a:endParaRPr lang="en-US" sz="5600" dirty="0"/>
          </a:p>
          <a:p>
            <a:pPr marL="139700" indent="0" algn="ctr" latinLnBrk="1">
              <a:lnSpc>
                <a:spcPct val="170000"/>
              </a:lnSpc>
              <a:buNone/>
            </a:pPr>
            <a:r>
              <a:rPr lang="en-US" sz="5600" dirty="0"/>
              <a:t>💎 My Treasure: 578,000 clean observations</a:t>
            </a:r>
          </a:p>
          <a:p>
            <a:pPr marL="139700" indent="0" algn="ctr" latinLnBrk="1">
              <a:lnSpc>
                <a:spcPct val="170000"/>
              </a:lnSpc>
              <a:buNone/>
            </a:pPr>
            <a:r>
              <a:rPr lang="en-US" sz="5600" dirty="0"/>
              <a:t>⏰ Time: 2021-2025</a:t>
            </a:r>
          </a:p>
          <a:p>
            <a:pPr marL="139700" indent="0" algn="ctr" latinLnBrk="1">
              <a:lnSpc>
                <a:spcPct val="170000"/>
              </a:lnSpc>
              <a:buNone/>
            </a:pPr>
            <a:r>
              <a:rPr lang="en-US" sz="5600" dirty="0"/>
              <a:t>📍 Location: Global!</a:t>
            </a:r>
          </a:p>
          <a:p>
            <a:pPr marL="139700" indent="0" latinLnBrk="1">
              <a:buNone/>
            </a:pPr>
            <a:endParaRPr lang="en-US" dirty="0"/>
          </a:p>
          <a:p>
            <a:pPr latinLnBrk="1"/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0A57C7-34C0-04A4-2942-1ED3C57EC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8304" y="4430886"/>
            <a:ext cx="610446" cy="6653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BA506A-66F1-3168-F9DD-FDC4537C04B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31817" y="2954215"/>
            <a:ext cx="3016243" cy="20108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0"/>
          <p:cNvSpPr txBox="1">
            <a:spLocks noGrp="1"/>
          </p:cNvSpPr>
          <p:nvPr>
            <p:ph type="body" idx="1"/>
          </p:nvPr>
        </p:nvSpPr>
        <p:spPr>
          <a:xfrm>
            <a:off x="313083" y="1611731"/>
            <a:ext cx="3691879" cy="1449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en-US" sz="1400" dirty="0"/>
              <a:t>My First AI Model: 100% Accurate! 🤖 </a:t>
            </a:r>
            <a:br>
              <a:rPr lang="en-US" sz="1400" dirty="0"/>
            </a:br>
            <a:r>
              <a:rPr lang="en-US" sz="1400" dirty="0"/>
              <a:t>Me: "I'm a genius!"</a:t>
            </a:r>
            <a:br>
              <a:rPr lang="en-US" sz="1400" dirty="0"/>
            </a:br>
            <a:r>
              <a:rPr lang="en-US" sz="1400" dirty="0"/>
              <a:t>Reality: Data was CHEATING! 😅</a:t>
            </a:r>
            <a:endParaRPr sz="1400" dirty="0"/>
          </a:p>
        </p:txBody>
      </p:sp>
      <p:sp>
        <p:nvSpPr>
          <p:cNvPr id="265" name="Google Shape;265;p50"/>
          <p:cNvSpPr txBox="1">
            <a:spLocks noGrp="1"/>
          </p:cNvSpPr>
          <p:nvPr>
            <p:ph type="body" idx="2"/>
          </p:nvPr>
        </p:nvSpPr>
        <p:spPr>
          <a:xfrm>
            <a:off x="4004962" y="1593517"/>
            <a:ext cx="5139037" cy="148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46050" indent="0" latinLnBrk="1">
              <a:buNone/>
            </a:pPr>
            <a:r>
              <a:rPr lang="en-US" sz="1400" dirty="0"/>
              <a:t>The Culprit: One column predicted everything!</a:t>
            </a:r>
          </a:p>
          <a:p>
            <a:pPr marL="146050" indent="0" latinLnBrk="1">
              <a:buNone/>
            </a:pPr>
            <a:r>
              <a:rPr lang="en-US" sz="1400" dirty="0"/>
              <a:t>Fix: Remove it → Real results: 56.9%</a:t>
            </a:r>
          </a:p>
          <a:p>
            <a:pPr marL="146050" indent="0" latinLnBrk="1">
              <a:buNone/>
            </a:pPr>
            <a:r>
              <a:rPr lang="en-US" sz="1400" dirty="0"/>
              <a:t>Lesson: AI isn't magic! Always check for data leakage! </a:t>
            </a:r>
          </a:p>
        </p:txBody>
      </p:sp>
      <p:pic>
        <p:nvPicPr>
          <p:cNvPr id="266" name="Google Shape;266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50"/>
          <p:cNvSpPr txBox="1">
            <a:spLocks noGrp="1"/>
          </p:cNvSpPr>
          <p:nvPr>
            <p:ph type="title"/>
          </p:nvPr>
        </p:nvSpPr>
        <p:spPr>
          <a:xfrm>
            <a:off x="2050397" y="448656"/>
            <a:ext cx="420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⚠️ THE "OH NO" MOMENT!</a:t>
            </a:r>
          </a:p>
        </p:txBody>
      </p:sp>
      <p:sp>
        <p:nvSpPr>
          <p:cNvPr id="268" name="Google Shape;268;p50"/>
          <p:cNvSpPr/>
          <p:nvPr/>
        </p:nvSpPr>
        <p:spPr>
          <a:xfrm>
            <a:off x="1650047" y="904735"/>
            <a:ext cx="5009700" cy="26700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12FBE-1E32-5CBD-37B9-B590C4BCF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569" y="2032125"/>
            <a:ext cx="219266" cy="218828"/>
          </a:xfrm>
          <a:prstGeom prst="ellipse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69A961-DD2D-95D1-0041-EE38E07E838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96039" y="3334151"/>
            <a:ext cx="2793761" cy="15714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D8E352-C2AE-5644-4126-82BF5CBCFDD2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8438304" y="4430886"/>
            <a:ext cx="610446" cy="6653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DBF881-7750-C704-B110-0F3C456393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6703" y="1760136"/>
            <a:ext cx="229013" cy="229013"/>
          </a:xfrm>
          <a:prstGeom prst="ellipse">
            <a:avLst/>
          </a:prstGeom>
          <a:solidFill>
            <a:schemeClr val="tx1"/>
          </a:solidFill>
          <a:ln>
            <a:solidFill>
              <a:schemeClr val="accent1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0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Next Steps: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Communicating Results</a:t>
            </a:r>
            <a:endParaRPr/>
          </a:p>
        </p:txBody>
      </p:sp>
      <p:pic>
        <p:nvPicPr>
          <p:cNvPr id="99" name="Google Shape;9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000" y="-44050"/>
            <a:ext cx="6793700" cy="52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0"/>
          <p:cNvSpPr txBox="1">
            <a:spLocks noGrp="1"/>
          </p:cNvSpPr>
          <p:nvPr>
            <p:ph type="subTitle" idx="1"/>
          </p:nvPr>
        </p:nvSpPr>
        <p:spPr>
          <a:xfrm>
            <a:off x="159027" y="2171376"/>
            <a:ext cx="5362160" cy="2405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latinLnBrk="1"/>
            <a:r>
              <a:rPr lang="en-US" dirty="0"/>
              <a:t>Contestants:</a:t>
            </a:r>
          </a:p>
          <a:p>
            <a:pPr latinLnBrk="1"/>
            <a:endParaRPr lang="en-US" dirty="0"/>
          </a:p>
          <a:p>
            <a:pPr latinLnBrk="1">
              <a:lnSpc>
                <a:spcPct val="170000"/>
              </a:lnSpc>
            </a:pPr>
            <a:r>
              <a:rPr lang="en-US" dirty="0"/>
              <a:t>1. Logistic Regression: 56.9%</a:t>
            </a:r>
          </a:p>
          <a:p>
            <a:pPr latinLnBrk="1">
              <a:lnSpc>
                <a:spcPct val="170000"/>
              </a:lnSpc>
            </a:pPr>
            <a:r>
              <a:rPr lang="en-US" dirty="0"/>
              <a:t>2. Decision Tree: 69.6% 🌳</a:t>
            </a:r>
          </a:p>
          <a:p>
            <a:pPr latinLnBrk="1">
              <a:lnSpc>
                <a:spcPct val="170000"/>
              </a:lnSpc>
            </a:pPr>
            <a:r>
              <a:rPr lang="en-US" dirty="0"/>
              <a:t>3. Random Forest: 82.7% 🌲🌲🌲</a:t>
            </a:r>
          </a:p>
          <a:p>
            <a:pPr latinLnBrk="1">
              <a:lnSpc>
                <a:spcPct val="170000"/>
              </a:lnSpc>
            </a:pPr>
            <a:r>
              <a:rPr lang="en-US" dirty="0"/>
              <a:t>4. </a:t>
            </a:r>
            <a:r>
              <a:rPr lang="en-US" dirty="0" err="1"/>
              <a:t>XGBoost</a:t>
            </a:r>
            <a:r>
              <a:rPr lang="en-US" dirty="0"/>
              <a:t>: 85.0% 🚀</a:t>
            </a:r>
          </a:p>
          <a:p>
            <a:pPr latinLnBrk="1"/>
            <a:endParaRPr lang="en-US" dirty="0"/>
          </a:p>
          <a:p>
            <a:pPr latinLnBrk="1"/>
            <a:r>
              <a:rPr lang="en-US" dirty="0"/>
              <a:t>Winner: Random Forest! 🏆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500" dirty="0">
              <a:solidFill>
                <a:schemeClr val="lt1"/>
              </a:solidFill>
            </a:endParaRPr>
          </a:p>
        </p:txBody>
      </p:sp>
      <p:pic>
        <p:nvPicPr>
          <p:cNvPr id="101" name="Google Shape;101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6550" y="73075"/>
            <a:ext cx="1184500" cy="9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40075" y="4145400"/>
            <a:ext cx="1003925" cy="9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803135-7421-BEC5-1589-097E9141408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3157"/>
          <a:stretch>
            <a:fillRect/>
          </a:stretch>
        </p:blipFill>
        <p:spPr>
          <a:xfrm>
            <a:off x="5778452" y="372715"/>
            <a:ext cx="2786285" cy="263707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03" name="Google Shape;103;p30"/>
          <p:cNvSpPr txBox="1">
            <a:spLocks noGrp="1"/>
          </p:cNvSpPr>
          <p:nvPr>
            <p:ph type="title"/>
          </p:nvPr>
        </p:nvSpPr>
        <p:spPr>
          <a:xfrm>
            <a:off x="111639" y="99367"/>
            <a:ext cx="3574824" cy="1192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lvl="0" algn="ctr">
              <a:lnSpc>
                <a:spcPct val="90000"/>
              </a:lnSpc>
            </a:pPr>
            <a:r>
              <a:rPr lang="en-US" sz="3000" dirty="0"/>
              <a:t>BUILDING THE PREDICTOR</a:t>
            </a:r>
            <a:endParaRPr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861E6-437D-53AB-AA96-75A2A34CAD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8365" y="4361312"/>
            <a:ext cx="610446" cy="6653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3782a393287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2350300" y="0"/>
            <a:ext cx="6793700" cy="527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3782a393287_0_10"/>
          <p:cNvSpPr txBox="1">
            <a:spLocks noGrp="1"/>
          </p:cNvSpPr>
          <p:nvPr>
            <p:ph type="title"/>
          </p:nvPr>
        </p:nvSpPr>
        <p:spPr>
          <a:xfrm>
            <a:off x="4266000" y="130162"/>
            <a:ext cx="46281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DRUMROLL PLEASE...</a:t>
            </a:r>
            <a:br>
              <a:rPr lang="en-US" b="0" dirty="0">
                <a:solidFill>
                  <a:schemeClr val="bg1"/>
                </a:solidFill>
              </a:rPr>
            </a:br>
            <a:endParaRPr i="1" dirty="0">
              <a:solidFill>
                <a:schemeClr val="bg1"/>
              </a:solidFill>
            </a:endParaRPr>
          </a:p>
        </p:txBody>
      </p:sp>
      <p:sp>
        <p:nvSpPr>
          <p:cNvPr id="144" name="Google Shape;144;g3782a393287_0_10"/>
          <p:cNvSpPr txBox="1">
            <a:spLocks noGrp="1"/>
          </p:cNvSpPr>
          <p:nvPr>
            <p:ph type="subTitle" idx="1"/>
          </p:nvPr>
        </p:nvSpPr>
        <p:spPr>
          <a:xfrm>
            <a:off x="89452" y="2452480"/>
            <a:ext cx="4031870" cy="241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latinLnBrk="1">
              <a:lnSpc>
                <a:spcPct val="150000"/>
              </a:lnSpc>
            </a:pPr>
            <a:endParaRPr lang="en-US" dirty="0"/>
          </a:p>
          <a:p>
            <a:pPr algn="ctr" latinLnBrk="1"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</a:rPr>
              <a:t>For every 100 observations:</a:t>
            </a:r>
          </a:p>
          <a:p>
            <a:pPr algn="ctr" latinLnBrk="1"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</a:rPr>
              <a:t>Before: ~50 worked ✅</a:t>
            </a:r>
          </a:p>
          <a:p>
            <a:pPr algn="ctr" latinLnBrk="1">
              <a:lnSpc>
                <a:spcPct val="150000"/>
              </a:lnSpc>
            </a:pPr>
            <a:r>
              <a:rPr lang="en-US" dirty="0">
                <a:solidFill>
                  <a:srgbClr val="002060"/>
                </a:solidFill>
              </a:rPr>
              <a:t>After: ~88 work! ✅✅✅</a:t>
            </a:r>
          </a:p>
          <a:p>
            <a:pPr latinLnBrk="1"/>
            <a:endParaRPr lang="en-US" dirty="0">
              <a:solidFill>
                <a:srgbClr val="002060"/>
              </a:solidFill>
            </a:endParaRPr>
          </a:p>
          <a:p>
            <a:pPr algn="ctr" latinLnBrk="1"/>
            <a:r>
              <a:rPr lang="en-US" dirty="0">
                <a:solidFill>
                  <a:srgbClr val="002060"/>
                </a:solidFill>
              </a:rPr>
              <a:t>That's ALMOST DOUBLE! ✨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500" dirty="0">
              <a:solidFill>
                <a:schemeClr val="lt1"/>
              </a:solidFill>
            </a:endParaRPr>
          </a:p>
        </p:txBody>
      </p:sp>
      <p:pic>
        <p:nvPicPr>
          <p:cNvPr id="145" name="Google Shape;145;g3782a393287_0_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06550" y="73075"/>
            <a:ext cx="1184500" cy="9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3782a393287_0_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8140075" y="4273925"/>
            <a:ext cx="1003925" cy="9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87E3C80-ABF3-DD5A-4C6C-D85239429E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08486" y="4478114"/>
            <a:ext cx="610446" cy="6653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94E90D-2283-9E65-D8A2-774455C949D9}"/>
              </a:ext>
            </a:extLst>
          </p:cNvPr>
          <p:cNvSpPr txBox="1"/>
          <p:nvPr/>
        </p:nvSpPr>
        <p:spPr>
          <a:xfrm>
            <a:off x="4452730" y="1612462"/>
            <a:ext cx="4841598" cy="1497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sz="2100" dirty="0">
                <a:solidFill>
                  <a:srgbClr val="00BFBF"/>
                </a:solidFill>
                <a:latin typeface="Poppins"/>
                <a:cs typeface="Poppins"/>
                <a:sym typeface="Poppins"/>
              </a:rPr>
              <a:t>🚀 SUCCESS RATE: 49.5% → 88.3%</a:t>
            </a:r>
          </a:p>
          <a:p>
            <a:pPr latinLnBrk="1">
              <a:lnSpc>
                <a:spcPct val="150000"/>
              </a:lnSpc>
            </a:pPr>
            <a:r>
              <a:rPr lang="en-US" sz="2100" dirty="0">
                <a:solidFill>
                  <a:srgbClr val="00BFBF"/>
                </a:solidFill>
                <a:latin typeface="Poppins"/>
                <a:cs typeface="Poppins"/>
                <a:sym typeface="Poppins"/>
              </a:rPr>
              <a:t>📉 FAILED OBS: Down 76.8%</a:t>
            </a:r>
          </a:p>
          <a:p>
            <a:pPr latinLnBrk="1">
              <a:lnSpc>
                <a:spcPct val="150000"/>
              </a:lnSpc>
            </a:pPr>
            <a:r>
              <a:rPr lang="en-US" sz="2100" dirty="0">
                <a:solidFill>
                  <a:srgbClr val="00BFBF"/>
                </a:solidFill>
                <a:latin typeface="Poppins"/>
                <a:cs typeface="Poppins"/>
                <a:sym typeface="Poppins"/>
              </a:rPr>
              <a:t>🎯 ACCURACY: 94.6%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D34731-48D8-2937-F9F3-263E9BAA32C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0979" y="680830"/>
            <a:ext cx="2465572" cy="201838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>
          <a:extLst>
            <a:ext uri="{FF2B5EF4-FFF2-40B4-BE49-F238E27FC236}">
              <a16:creationId xmlns:a16="http://schemas.microsoft.com/office/drawing/2014/main" id="{00DE737B-FC44-8E2D-8715-814EF6D4D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>
            <a:extLst>
              <a:ext uri="{FF2B5EF4-FFF2-40B4-BE49-F238E27FC236}">
                <a16:creationId xmlns:a16="http://schemas.microsoft.com/office/drawing/2014/main" id="{1FE9DAF7-531A-0D2D-B765-1EB16619D1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9506" y="415693"/>
            <a:ext cx="70199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</a:rPr>
              <a:t>🔍 Surprising Discoveries:</a:t>
            </a:r>
            <a:endParaRPr lang="en-US" dirty="0"/>
          </a:p>
        </p:txBody>
      </p:sp>
      <p:sp>
        <p:nvSpPr>
          <p:cNvPr id="241" name="Google Shape;241;p47">
            <a:extLst>
              <a:ext uri="{FF2B5EF4-FFF2-40B4-BE49-F238E27FC236}">
                <a16:creationId xmlns:a16="http://schemas.microsoft.com/office/drawing/2014/main" id="{83920EE5-7092-E6C9-2143-09D88BE2D9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66121" y="988393"/>
            <a:ext cx="4656483" cy="2208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>
              <a:buNone/>
            </a:pPr>
            <a:endParaRPr lang="en-US" sz="3400" dirty="0"/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🥇 #1 Factor: Archived Status</a:t>
            </a:r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→ Archived = 19.4% better success!</a:t>
            </a:r>
          </a:p>
          <a:p>
            <a:pPr latinLnBrk="1"/>
            <a:endParaRPr lang="en-US" sz="4800" b="1" dirty="0"/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🥈 #2 Factor: Year</a:t>
            </a:r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→ Recent = Better results</a:t>
            </a:r>
          </a:p>
          <a:p>
            <a:pPr latinLnBrk="1"/>
            <a:endParaRPr lang="en-US" sz="4800" b="1" dirty="0"/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🥉 #3 Factor: Location</a:t>
            </a:r>
          </a:p>
          <a:p>
            <a:pPr marL="139700" indent="0" latinLnBrk="1">
              <a:lnSpc>
                <a:spcPct val="170000"/>
              </a:lnSpc>
              <a:buNone/>
            </a:pPr>
            <a:r>
              <a:rPr lang="en-US" sz="4800" b="1" dirty="0"/>
              <a:t>→ Sweet spot: 40.2°-52.7° latitude</a:t>
            </a:r>
          </a:p>
          <a:p>
            <a:pPr latinLnBrk="1"/>
            <a:endParaRPr lang="en-US" sz="3400" dirty="0"/>
          </a:p>
          <a:p>
            <a:pPr marL="139700" indent="0" latinLnBrk="1">
              <a:buNone/>
            </a:pPr>
            <a:r>
              <a:rPr lang="en-US" sz="5600" b="1" dirty="0"/>
              <a:t>                  </a:t>
            </a:r>
          </a:p>
          <a:p>
            <a:pPr marL="139700" indent="0" latinLnBrk="1">
              <a:buNone/>
            </a:pPr>
            <a:endParaRPr lang="en-US" sz="5600" b="1" dirty="0"/>
          </a:p>
          <a:p>
            <a:pPr marL="139700" indent="0" latinLnBrk="1">
              <a:buNone/>
            </a:pPr>
            <a:endParaRPr lang="en-US" sz="5600" b="1" dirty="0"/>
          </a:p>
          <a:p>
            <a:pPr marL="139700" indent="0" latinLnBrk="1">
              <a:buNone/>
            </a:pPr>
            <a:r>
              <a:rPr lang="en-US" sz="5600" b="1" dirty="0"/>
              <a:t>                                                Good cleaning helps! 🧹</a:t>
            </a:r>
          </a:p>
          <a:p>
            <a:pPr marL="139700" indent="0" latinLnBrk="1">
              <a:buNone/>
            </a:pPr>
            <a:endParaRPr lang="en-US" sz="1900" dirty="0"/>
          </a:p>
          <a:p>
            <a:pPr latinLnBrk="1"/>
            <a:endParaRPr lang="en-US" sz="1900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06E130-BBDB-26BD-7BEE-2189B30A9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8304" y="4430886"/>
            <a:ext cx="610446" cy="6653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00EA8D-D80A-A57C-AE3A-25FA939548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8" t="17425" r="10225" b="25000"/>
          <a:stretch>
            <a:fillRect/>
          </a:stretch>
        </p:blipFill>
        <p:spPr>
          <a:xfrm>
            <a:off x="3528392" y="3837682"/>
            <a:ext cx="805068" cy="4401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7F68FA-9EF6-3CB0-8913-DE3E3AEF56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62" t="33259" r="43854" b="2421"/>
          <a:stretch>
            <a:fillRect/>
          </a:stretch>
        </p:blipFill>
        <p:spPr>
          <a:xfrm>
            <a:off x="5556285" y="1381539"/>
            <a:ext cx="3271725" cy="197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55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>
          <a:extLst>
            <a:ext uri="{FF2B5EF4-FFF2-40B4-BE49-F238E27FC236}">
              <a16:creationId xmlns:a16="http://schemas.microsoft.com/office/drawing/2014/main" id="{D31A0BA0-41E2-FF45-A3D7-DC3AA2E9F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0">
            <a:extLst>
              <a:ext uri="{FF2B5EF4-FFF2-40B4-BE49-F238E27FC236}">
                <a16:creationId xmlns:a16="http://schemas.microsoft.com/office/drawing/2014/main" id="{82C6BE48-0192-077D-9189-24356EF869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4237" y="1232100"/>
            <a:ext cx="5993295" cy="1773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 latinLnBrk="1">
              <a:buNone/>
            </a:pPr>
            <a:r>
              <a:rPr lang="en-US" sz="1800" dirty="0"/>
              <a:t>Rule 1️⃣: Archived + Recent = HIGH Priority</a:t>
            </a:r>
          </a:p>
          <a:p>
            <a:pPr marL="146050" indent="0" latinLnBrk="1">
              <a:buNone/>
            </a:pPr>
            <a:r>
              <a:rPr lang="en-US" sz="1800" dirty="0"/>
              <a:t>Rule 2️⃣: Pick stations in "Goldilocks Zone" 🌍</a:t>
            </a:r>
          </a:p>
          <a:p>
            <a:pPr marL="146050" indent="0" latinLnBrk="1">
              <a:buNone/>
            </a:pPr>
            <a:r>
              <a:rPr lang="en-US" sz="1800" dirty="0"/>
              <a:t>Rule 3️⃣: If &gt;90% confidence → GO FOR IT!</a:t>
            </a:r>
          </a:p>
          <a:p>
            <a:pPr marL="146050" indent="0" latinLnBrk="1">
              <a:buNone/>
            </a:pPr>
            <a:r>
              <a:rPr lang="en-US" sz="1800" dirty="0"/>
              <a:t>Rule 4️⃣: Schedule during daytime ☀️</a:t>
            </a:r>
          </a:p>
          <a:p>
            <a:pPr latinLnBrk="1"/>
            <a:endParaRPr lang="en-US" sz="1800" dirty="0"/>
          </a:p>
          <a:p>
            <a:pPr marL="146050" indent="0" algn="ctr" latinLnBrk="1">
              <a:buNone/>
            </a:pPr>
            <a:endParaRPr lang="en-US" sz="1800" dirty="0"/>
          </a:p>
          <a:p>
            <a:pPr marL="146050" indent="0" algn="ctr" latinLnBrk="1">
              <a:buNone/>
            </a:pPr>
            <a:endParaRPr lang="en-US" sz="1800" dirty="0"/>
          </a:p>
        </p:txBody>
      </p:sp>
      <p:pic>
        <p:nvPicPr>
          <p:cNvPr id="266" name="Google Shape;266;p50">
            <a:extLst>
              <a:ext uri="{FF2B5EF4-FFF2-40B4-BE49-F238E27FC236}">
                <a16:creationId xmlns:a16="http://schemas.microsoft.com/office/drawing/2014/main" id="{5F9BF04B-7DCC-7114-7060-B660EB9A5BF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50">
            <a:extLst>
              <a:ext uri="{FF2B5EF4-FFF2-40B4-BE49-F238E27FC236}">
                <a16:creationId xmlns:a16="http://schemas.microsoft.com/office/drawing/2014/main" id="{F63B4DE1-77E2-9F7C-9BEA-DDDCC7691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31843" y="448656"/>
            <a:ext cx="67536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atinLnBrk="1"/>
            <a:r>
              <a:rPr lang="en-US" b="0" dirty="0"/>
              <a:t>🎮 Game Rules for Satellite Operators:</a:t>
            </a:r>
          </a:p>
        </p:txBody>
      </p:sp>
      <p:sp>
        <p:nvSpPr>
          <p:cNvPr id="268" name="Google Shape;268;p50">
            <a:extLst>
              <a:ext uri="{FF2B5EF4-FFF2-40B4-BE49-F238E27FC236}">
                <a16:creationId xmlns:a16="http://schemas.microsoft.com/office/drawing/2014/main" id="{6BCFC973-99CF-CE10-852D-12FAC9EEAAF2}"/>
              </a:ext>
            </a:extLst>
          </p:cNvPr>
          <p:cNvSpPr/>
          <p:nvPr/>
        </p:nvSpPr>
        <p:spPr>
          <a:xfrm>
            <a:off x="1441325" y="904734"/>
            <a:ext cx="5853996" cy="45719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86F71-E6DD-4CBF-B804-1735B6B331C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8438304" y="4430886"/>
            <a:ext cx="610446" cy="665386"/>
          </a:xfrm>
          <a:prstGeom prst="rect">
            <a:avLst/>
          </a:prstGeom>
        </p:spPr>
      </p:pic>
      <p:pic>
        <p:nvPicPr>
          <p:cNvPr id="2" name="Google Shape;85;p2">
            <a:extLst>
              <a:ext uri="{FF2B5EF4-FFF2-40B4-BE49-F238E27FC236}">
                <a16:creationId xmlns:a16="http://schemas.microsoft.com/office/drawing/2014/main" id="{71A0BE5A-6925-CC68-336B-CD54A03041C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118075" y="-128380"/>
            <a:ext cx="1212325" cy="13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3E3401-346A-5DDC-3940-8498D526E4CF}"/>
              </a:ext>
            </a:extLst>
          </p:cNvPr>
          <p:cNvSpPr txBox="1"/>
          <p:nvPr/>
        </p:nvSpPr>
        <p:spPr>
          <a:xfrm>
            <a:off x="1853648" y="4030776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6050" indent="0" algn="ctr" latinLnBrk="1">
              <a:buNone/>
            </a:pPr>
            <a:r>
              <a:rPr lang="en-US" sz="2000" dirty="0">
                <a:solidFill>
                  <a:schemeClr val="lt1"/>
                </a:solidFill>
                <a:latin typeface="Poppins"/>
                <a:cs typeface="Poppins"/>
                <a:sym typeface="Poppins"/>
              </a:rPr>
              <a:t>Simple rules, BIG impact! 💥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4758EF-A892-A3BF-B9DB-CBC9C38ABC0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03978" y="1562844"/>
            <a:ext cx="2712244" cy="213230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88358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6E93-B2D2-041E-A382-B08D4F88C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FUTURE IS BRIGHT!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11B66-9894-8590-7F10-6F6DD1741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8329" y="1142720"/>
            <a:ext cx="4059627" cy="3024900"/>
          </a:xfrm>
        </p:spPr>
        <p:txBody>
          <a:bodyPr/>
          <a:lstStyle/>
          <a:p>
            <a:pPr marL="146050" indent="0" latinLnBrk="1">
              <a:buNone/>
            </a:pPr>
            <a:r>
              <a:rPr lang="en-US" sz="1400" dirty="0"/>
              <a:t>🚀 What's Next?</a:t>
            </a:r>
          </a:p>
          <a:p>
            <a:pPr marL="146050" indent="0" latinLnBrk="1">
              <a:buNone/>
            </a:pPr>
            <a:endParaRPr lang="en-US" sz="1400" dirty="0"/>
          </a:p>
          <a:p>
            <a:pPr marL="146050" indent="0" latinLnBrk="1">
              <a:buNone/>
            </a:pPr>
            <a:r>
              <a:rPr lang="en-US" sz="1400" dirty="0"/>
              <a:t>🎯 Phase 1: Add to </a:t>
            </a:r>
            <a:r>
              <a:rPr lang="en-US" sz="1400" dirty="0" err="1"/>
              <a:t>SatNOGS</a:t>
            </a:r>
            <a:r>
              <a:rPr lang="en-US" sz="1400" dirty="0"/>
              <a:t> scheduler</a:t>
            </a:r>
          </a:p>
          <a:p>
            <a:pPr marL="146050" indent="0" latinLnBrk="1">
              <a:buNone/>
            </a:pPr>
            <a:r>
              <a:rPr lang="en-US" sz="1400" dirty="0"/>
              <a:t>🌤️ Phase 2: Add weather data</a:t>
            </a:r>
          </a:p>
          <a:p>
            <a:pPr marL="146050" indent="0" latinLnBrk="1">
              <a:buNone/>
            </a:pPr>
            <a:r>
              <a:rPr lang="en-US" sz="1400" dirty="0"/>
              <a:t>📱 Phase 3: Mobile app</a:t>
            </a:r>
          </a:p>
          <a:p>
            <a:pPr marL="146050" indent="0" latinLnBrk="1">
              <a:buNone/>
            </a:pPr>
            <a:r>
              <a:rPr lang="en-US" sz="1400" dirty="0"/>
              <a:t>🌐 Phase 4: Global optimization</a:t>
            </a:r>
          </a:p>
          <a:p>
            <a:pPr latinLnBrk="1"/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2FCE4-CFED-D010-820D-CEF287574B4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605088" y="3966683"/>
            <a:ext cx="5162550" cy="842683"/>
          </a:xfrm>
        </p:spPr>
        <p:txBody>
          <a:bodyPr>
            <a:normAutofit fontScale="40000" lnSpcReduction="20000"/>
          </a:bodyPr>
          <a:lstStyle/>
          <a:p>
            <a:pPr marL="146050" indent="0" latinLnBrk="1">
              <a:buNone/>
            </a:pPr>
            <a:endParaRPr lang="en-US" sz="1500" dirty="0"/>
          </a:p>
          <a:p>
            <a:pPr marL="146050" indent="0" latinLnBrk="1">
              <a:buNone/>
            </a:pPr>
            <a:r>
              <a:rPr lang="en-US" sz="3000" dirty="0"/>
              <a:t>AI isn't about fancy math... It's about helping REAL people! 🤝</a:t>
            </a:r>
          </a:p>
          <a:p>
            <a:endParaRPr lang="en-US" dirty="0"/>
          </a:p>
        </p:txBody>
      </p:sp>
      <p:pic>
        <p:nvPicPr>
          <p:cNvPr id="5" name="Google Shape;85;p2">
            <a:extLst>
              <a:ext uri="{FF2B5EF4-FFF2-40B4-BE49-F238E27FC236}">
                <a16:creationId xmlns:a16="http://schemas.microsoft.com/office/drawing/2014/main" id="{3259ECC7-DC55-AB03-8569-B008677A9B3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6200000" flipH="1" flipV="1">
            <a:off x="190544" y="-279993"/>
            <a:ext cx="975899" cy="13569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1632;p61">
            <a:extLst>
              <a:ext uri="{FF2B5EF4-FFF2-40B4-BE49-F238E27FC236}">
                <a16:creationId xmlns:a16="http://schemas.microsoft.com/office/drawing/2014/main" id="{960DDE53-22EA-B666-A152-91858B8144DF}"/>
              </a:ext>
            </a:extLst>
          </p:cNvPr>
          <p:cNvGrpSpPr/>
          <p:nvPr/>
        </p:nvGrpSpPr>
        <p:grpSpPr>
          <a:xfrm>
            <a:off x="2470665" y="4388024"/>
            <a:ext cx="350079" cy="349133"/>
            <a:chOff x="2037825" y="3981825"/>
            <a:chExt cx="296175" cy="295375"/>
          </a:xfrm>
        </p:grpSpPr>
        <p:sp>
          <p:nvSpPr>
            <p:cNvPr id="7" name="Google Shape;1633;p61">
              <a:extLst>
                <a:ext uri="{FF2B5EF4-FFF2-40B4-BE49-F238E27FC236}">
                  <a16:creationId xmlns:a16="http://schemas.microsoft.com/office/drawing/2014/main" id="{BE14DD1D-8F5D-D668-73CE-C2655DEBC08E}"/>
                </a:ext>
              </a:extLst>
            </p:cNvPr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634;p61">
              <a:extLst>
                <a:ext uri="{FF2B5EF4-FFF2-40B4-BE49-F238E27FC236}">
                  <a16:creationId xmlns:a16="http://schemas.microsoft.com/office/drawing/2014/main" id="{A51D337F-9655-FF11-5BB2-A6897A0D7C7E}"/>
                </a:ext>
              </a:extLst>
            </p:cNvPr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635;p61">
              <a:extLst>
                <a:ext uri="{FF2B5EF4-FFF2-40B4-BE49-F238E27FC236}">
                  <a16:creationId xmlns:a16="http://schemas.microsoft.com/office/drawing/2014/main" id="{9BA3CB2B-AF74-915C-91A0-3E4493E56386}"/>
                </a:ext>
              </a:extLst>
            </p:cNvPr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A28A4738-7764-F911-EB97-5E739F180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9228" y="1238130"/>
            <a:ext cx="2465046" cy="246504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E7B3E8-19C3-7969-92FE-FBEBF75756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alphaModFix amt="50000"/>
          </a:blip>
          <a:stretch>
            <a:fillRect/>
          </a:stretch>
        </p:blipFill>
        <p:spPr>
          <a:xfrm>
            <a:off x="8487999" y="4378113"/>
            <a:ext cx="610446" cy="66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22412"/>
      </p:ext>
    </p:extLst>
  </p:cSld>
  <p:clrMapOvr>
    <a:masterClrMapping/>
  </p:clrMapOvr>
</p:sld>
</file>

<file path=ppt/theme/theme1.xml><?xml version="1.0" encoding="utf-8"?>
<a:theme xmlns:a="http://schemas.openxmlformats.org/drawingml/2006/main" name="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502</Words>
  <Application>Microsoft Office PowerPoint</Application>
  <PresentationFormat>On-screen Show (16:9)</PresentationFormat>
  <Paragraphs>94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Poppins</vt:lpstr>
      <vt:lpstr>Arial</vt:lpstr>
      <vt:lpstr>NET Template</vt:lpstr>
      <vt:lpstr> HALF OF ALL SATELLITE OBSERVATIONS FAIL!🛰️</vt:lpstr>
      <vt:lpstr>Event Overview</vt:lpstr>
      <vt:lpstr>📊 My Data Treasure Hunt </vt:lpstr>
      <vt:lpstr>⚠️ THE "OH NO" MOMENT!</vt:lpstr>
      <vt:lpstr>Next Steps: Communicating Results</vt:lpstr>
      <vt:lpstr>DRUMROLL PLEASE... </vt:lpstr>
      <vt:lpstr>🔍 Surprising Discoveries:</vt:lpstr>
      <vt:lpstr>🎮 Game Rules for Satellite Operators:</vt:lpstr>
      <vt:lpstr>THE FUTURE IS BRIGHT!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Shadi Shadab</dc:creator>
  <cp:lastModifiedBy>Shadi Shadab</cp:lastModifiedBy>
  <cp:revision>2</cp:revision>
  <dcterms:modified xsi:type="dcterms:W3CDTF">2025-12-15T17:45:12Z</dcterms:modified>
</cp:coreProperties>
</file>